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88575" autoAdjust="0"/>
  </p:normalViewPr>
  <p:slideViewPr>
    <p:cSldViewPr>
      <p:cViewPr varScale="1">
        <p:scale>
          <a:sx n="115" d="100"/>
          <a:sy n="115" d="100"/>
        </p:scale>
        <p:origin x="178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3/27/2022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curity.stackexchange.com/questions/73114/authenticated-diffie-hellman-key-exchang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dirty="0">
                <a:hlinkClick r:id="rId3"/>
              </a:rPr>
              <a:t>https://security.stackexchange.com/questions/73114/authenticated-diffie-hellman-key-exchange</a:t>
            </a: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Alice 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4Df5_cojA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altLang="zh-CN" kern="0" dirty="0"/>
              <a:t>Zonghua Gu</a:t>
            </a:r>
            <a:endParaRPr lang="en-US" kern="0" dirty="0"/>
          </a:p>
          <a:p>
            <a:r>
              <a:rPr lang="en-US" kern="0"/>
              <a:t>2017, </a:t>
            </a:r>
            <a:r>
              <a:rPr lang="en-US" kern="0" dirty="0"/>
              <a:t>ZJU</a:t>
            </a:r>
            <a:endParaRPr lang="en-SE" kern="0"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US">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let Alice and Bob share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209"/>
                </a:stretch>
              </a:blipFill>
            </p:spPr>
            <p:txBody>
              <a:bodyPr/>
              <a:lstStyle/>
              <a:p>
                <a:r>
                  <a:rPr lang="en-US">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pic>
        <p:nvPicPr>
          <p:cNvPr id="3" name="Picture 2"/>
          <p:cNvPicPr>
            <a:picLocks noChangeAspect="1"/>
          </p:cNvPicPr>
          <p:nvPr/>
        </p:nvPicPr>
        <p:blipFill>
          <a:blip r:embed="rId5"/>
          <a:stretch>
            <a:fillRect/>
          </a:stretch>
        </p:blipFill>
        <p:spPr>
          <a:xfrm>
            <a:off x="6228184" y="4906410"/>
            <a:ext cx="1474604" cy="342647"/>
          </a:xfrm>
          <a:prstGeom prst="rect">
            <a:avLst/>
          </a:prstGeom>
        </p:spPr>
      </p:pic>
      <p:pic>
        <p:nvPicPr>
          <p:cNvPr id="4" name="Picture 3"/>
          <p:cNvPicPr>
            <a:picLocks noChangeAspect="1"/>
          </p:cNvPicPr>
          <p:nvPr/>
        </p:nvPicPr>
        <p:blipFill>
          <a:blip r:embed="rId6"/>
          <a:stretch>
            <a:fillRect/>
          </a:stretch>
        </p:blipFill>
        <p:spPr>
          <a:xfrm>
            <a:off x="1187624" y="4920406"/>
            <a:ext cx="1440160" cy="314657"/>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592287"/>
              </a:xfrm>
            </p:spPr>
            <p:txBody>
              <a:bodyPr>
                <a:normAutofit fontScale="550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640" t="-3286" r="-1422"/>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1835696" y="3429000"/>
            <a:ext cx="5544616" cy="3152953"/>
          </a:xfrm>
          <a:prstGeom prst="rect">
            <a:avLst/>
          </a:prstGeom>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a:solidFill>
                      <a:schemeClr val="dk1"/>
                    </a:solidFill>
                  </a:rPr>
                  <a:t>Alice sends Bob a session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a:solidFill>
                      <a:schemeClr val="dk1"/>
                    </a:solidFill>
                  </a:rPr>
                  <a:t>.</a:t>
                </a:r>
                <a:r>
                  <a:rPr lang="en-SE" sz="2250" dirty="0">
                    <a:solidFill>
                      <a:schemeClr val="dk1"/>
                    </a:solidFill>
                  </a:rPr>
                  <a:t> Bob can decrypt and recover </a:t>
                </a:r>
                <a:r>
                  <a:rPr lang="en-US" sz="2250" dirty="0">
                    <a:solidFill>
                      <a:schemeClr val="dk1"/>
                    </a:solidFill>
                  </a:rPr>
                  <a:t>key </a:t>
                </a:r>
                <a14:m>
                  <m:oMath xmlns:m="http://schemas.openxmlformats.org/officeDocument/2006/math">
                    <m:r>
                      <a:rPr lang="en-US" sz="2250" i="1">
                        <a:solidFill>
                          <a:schemeClr val="dk1"/>
                        </a:solidFill>
                        <a:latin typeface="Cambria Math" panose="02040503050406030204" pitchFamily="18" charset="0"/>
                      </a:rPr>
                      <m:t>𝐾</m:t>
                    </m:r>
                  </m:oMath>
                </a14:m>
                <a:r>
                  <a:rPr lang="en-US" sz="2250" dirty="0">
                    <a:solidFill>
                      <a:schemeClr val="dk1"/>
                    </a:solidFill>
                  </a:rPr>
                  <a:t> </a:t>
                </a:r>
                <a:r>
                  <a:rPr lang="en-US" altLang="zh-CN" sz="2250" dirty="0">
                    <a:solidFill>
                      <a:schemeClr val="dk1"/>
                    </a:solidFill>
                  </a:rPr>
                  <a:t>with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i="1">
                            <a:solidFill>
                              <a:schemeClr val="dk1"/>
                            </a:solidFill>
                            <a:latin typeface="Cambria Math" panose="02040503050406030204" pitchFamily="18" charset="0"/>
                          </a:rPr>
                          <m:t>𝐴</m:t>
                        </m:r>
                      </m:sub>
                    </m:sSub>
                  </m:oMath>
                </a14:m>
                <a:r>
                  <a:rPr lang="en-US" sz="2250" dirty="0">
                    <a:solidFill>
                      <a:schemeClr val="dk1"/>
                    </a:solidFill>
                  </a:rPr>
                  <a:t> and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i="1">
                            <a:solidFill>
                              <a:schemeClr val="dk1"/>
                            </a:solidFill>
                            <a:latin typeface="Cambria Math" panose="02040503050406030204" pitchFamily="18" charset="0"/>
                          </a:rPr>
                          <m:t>𝐵</m:t>
                        </m:r>
                      </m:sub>
                    </m:sSub>
                  </m:oMath>
                </a14:m>
                <a:r>
                  <a:rPr lang="en-US" sz="2250" dirty="0">
                    <a:solidFill>
                      <a:schemeClr val="dk1"/>
                    </a:solidFill>
                  </a:rPr>
                  <a:t>.</a:t>
                </a: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keys</a:t>
                </a:r>
                <a:r>
                  <a:rPr lang="en-SE" sz="2250" dirty="0">
                    <a:solidFill>
                      <a:schemeClr val="dk1"/>
                    </a:solidFill>
                  </a:rPr>
                  <a:t> </a:t>
                </a:r>
                <a:r>
                  <a:rPr lang="en-US" sz="2250" dirty="0">
                    <a:solidFill>
                      <a:schemeClr val="dk1"/>
                    </a:solidFill>
                  </a:rPr>
                  <a:t>to 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Contrast this with plain </a:t>
                </a:r>
                <a:r>
                  <a:rPr lang="en-US" sz="2250" dirty="0" err="1">
                    <a:solidFill>
                      <a:schemeClr val="dk1"/>
                    </a:solidFill>
                  </a:rPr>
                  <a:t>Diffie</a:t>
                </a:r>
                <a:r>
                  <a:rPr lang="en-US" sz="2250" dirty="0">
                    <a:solidFill>
                      <a:schemeClr val="dk1"/>
                    </a:solidFill>
                  </a:rPr>
                  <a:t>-Hellman </a:t>
                </a:r>
                <a:r>
                  <a:rPr lang="en-SE" sz="2250" dirty="0">
                    <a:solidFill>
                      <a:schemeClr val="dk1"/>
                    </a:solidFill>
                  </a:rPr>
                  <a:t>(next page), where </a:t>
                </a:r>
                <a14:m>
                  <m:oMath xmlns:m="http://schemas.openxmlformats.org/officeDocument/2006/math">
                    <m:r>
                      <a:rPr lang="en-US" sz="2250" i="1" dirty="0">
                        <a:solidFill>
                          <a:schemeClr val="dk1"/>
                        </a:solidFill>
                        <a:latin typeface="Cambria Math" panose="02040503050406030204" pitchFamily="18" charset="0"/>
                      </a:rPr>
                      <m:t>𝐴</m:t>
                    </m:r>
                  </m:oMath>
                </a14:m>
                <a:r>
                  <a:rPr lang="en-SE" sz="2250" dirty="0">
                    <a:solidFill>
                      <a:schemeClr val="dk1"/>
                    </a:solidFill>
                  </a:rPr>
                  <a:t> and </a:t>
                </a:r>
                <a14:m>
                  <m:oMath xmlns:m="http://schemas.openxmlformats.org/officeDocument/2006/math">
                    <m:r>
                      <a:rPr lang="en-US" sz="2250" i="1" dirty="0">
                        <a:solidFill>
                          <a:schemeClr val="dk1"/>
                        </a:solidFill>
                        <a:latin typeface="Cambria Math" panose="02040503050406030204" pitchFamily="18" charset="0"/>
                      </a:rPr>
                      <m:t>𝐵</m:t>
                    </m:r>
                  </m:oMath>
                </a14:m>
                <a:r>
                  <a:rPr lang="en-SE" sz="2250" dirty="0">
                    <a:solidFill>
                      <a:schemeClr val="dk1"/>
                    </a:solidFill>
                  </a:rPr>
                  <a:t> are sent as plaintext.</a:t>
                </a:r>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640"/>
                </a:stretch>
              </a:blipFill>
            </p:spPr>
            <p:txBody>
              <a:bodyPr/>
              <a:lstStyle/>
              <a:p>
                <a:r>
                  <a:rPr lang="en-US">
                    <a:noFill/>
                  </a:rPr>
                  <a:t> </a:t>
                </a:r>
              </a:p>
            </p:txBody>
          </p:sp>
        </mc:Fallback>
      </mc:AlternateContent>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SE" dirty="0"/>
              <a:t>Recall</a:t>
            </a:r>
            <a:r>
              <a:rPr lang="en-US" dirty="0"/>
              <a:t>: 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r>
                  <a:rPr lang="en-US" dirty="0"/>
                  <a:t>YouTube: How does HTTPS work? What's a CA? What's a self-signed Certificate?</a:t>
                </a:r>
              </a:p>
              <a:p>
                <a:pPr lvl="1"/>
                <a:r>
                  <a:rPr lang="en-US" dirty="0">
                    <a:hlinkClick r:id="rId3"/>
                  </a:rPr>
                  <a:t>https://www.youtube.com/watch?v=T4Df5_cojAs</a:t>
                </a:r>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4"/>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5">
            <a:alphaModFix/>
          </a:blip>
          <a:stretch>
            <a:fillRect/>
          </a:stretch>
        </p:blipFill>
        <p:spPr>
          <a:xfrm>
            <a:off x="1331640" y="3861048"/>
            <a:ext cx="6481335" cy="302568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77500" lnSpcReduction="2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altLang="zh-CN" dirty="0"/>
              <a:t>In order for Bob and Alice to establish a session key, the KDC must be on</a:t>
            </a:r>
            <a:r>
              <a:rPr lang="en-SE" altLang="zh-CN" dirty="0"/>
              <a:t>-</a:t>
            </a:r>
            <a:r>
              <a:rPr lang="en-US" altLang="zh-CN" dirty="0"/>
              <a:t>line.</a:t>
            </a:r>
            <a:endParaRPr lang="en-US" dirty="0"/>
          </a:p>
          <a:p>
            <a:pPr marL="971550" lvl="1" indent="-514350">
              <a:buFont typeface="+mj-lt"/>
              <a:buAutoNum type="alphaUcPeriod"/>
            </a:pPr>
            <a:r>
              <a:rPr lang="en-US" dirty="0"/>
              <a:t>Signing the message exchanges in Diffie-Hellman eliminates the man-in-the-middle attack.</a:t>
            </a:r>
          </a:p>
          <a:p>
            <a:r>
              <a:rPr lang="en-US" dirty="0"/>
              <a:t>ANS: A, B, C, E</a:t>
            </a:r>
            <a:r>
              <a:rPr lang="en-SE" dirty="0"/>
              <a:t>, F.</a:t>
            </a:r>
            <a:endParaRPr lang="en-US" dirty="0"/>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r>
              <a:rPr lang="en-SE" sz="2250" dirty="0">
                <a:solidFill>
                  <a:schemeClr val="dk1"/>
                </a:solidFill>
              </a:rPr>
              <a:t> by the device manufacturer</a:t>
            </a:r>
            <a:endParaRPr lang="en-US" sz="2250" dirty="0">
              <a:solidFill>
                <a:schemeClr val="dk1"/>
              </a:solidFill>
            </a:endParaRP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a:t>
                </a:r>
                <a:r>
                  <a:rPr lang="en-SE">
                    <a:solidFill>
                      <a:schemeClr val="dk1"/>
                    </a:solidFill>
                  </a:rPr>
                  <a:t> (Steps 1-3)</a:t>
                </a:r>
                <a:r>
                  <a:rPr lang="en-US" dirty="0">
                    <a:solidFill>
                      <a:schemeClr val="dk1"/>
                    </a:solidFill>
                  </a:rPr>
                  <a:t>,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US">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r>
                  <a:rPr lang="en-US" dirty="0"/>
                  <a:t>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US">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550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640" t="-3590" r="-1209"/>
                </a:stretch>
              </a:blipFill>
            </p:spPr>
            <p:txBody>
              <a:bodyPr/>
              <a:lstStyle/>
              <a:p>
                <a:r>
                  <a:rPr lang="en-US">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70000" lnSpcReduction="20000"/>
              </a:bodyPr>
              <a:lstStyle/>
              <a:p>
                <a:r>
                  <a:rPr lang="en-US" dirty="0"/>
                  <a:t>This protocol is subject to </a:t>
                </a:r>
                <a:r>
                  <a:rPr lang="en-US" dirty="0">
                    <a:solidFill>
                      <a:schemeClr val="dk1"/>
                    </a:solidFill>
                  </a:rPr>
                  <a:t>a reflection attack, a man-in-the-middle scheme.</a:t>
                </a:r>
              </a:p>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996" t="-5848" r="-1636" b="-2924"/>
                </a:stretch>
              </a:blipFill>
            </p:spPr>
            <p:txBody>
              <a:bodyPr/>
              <a:lstStyle/>
              <a:p>
                <a:r>
                  <a:rPr lang="en-US">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47342</TotalTime>
  <Words>6220</Words>
  <Application>Microsoft Office PowerPoint</Application>
  <PresentationFormat>On-screen Show (4:3)</PresentationFormat>
  <Paragraphs>334</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Gloria Hallelujah</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Recall: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357</cp:revision>
  <dcterms:created xsi:type="dcterms:W3CDTF">2014-08-18T03:27:50Z</dcterms:created>
  <dcterms:modified xsi:type="dcterms:W3CDTF">2022-03-27T11:35:25Z</dcterms:modified>
</cp:coreProperties>
</file>